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53EB4-0956-4666-B8D6-036E5D6139C5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35C81-AEE9-4C77-B7E8-8CD94907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9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35C81-AEE9-4C77-B7E8-8CD94907C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7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90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6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3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58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3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6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0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4BA984-ED7A-4D1B-B68F-2B076CA9B5A3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1EA2E0-257B-4B73-B692-D7B7FD8AE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898D-378E-351A-D9B9-D5DBAD70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090" y="1710762"/>
            <a:ext cx="10712910" cy="1718238"/>
          </a:xfrm>
        </p:spPr>
        <p:txBody>
          <a:bodyPr anchor="t">
            <a:normAutofit/>
          </a:bodyPr>
          <a:lstStyle/>
          <a:p>
            <a:pPr algn="ctr"/>
            <a:r>
              <a:rPr lang="ro-RO" sz="4500" noProof="1"/>
              <a:t>Sistem de vot electronic anonim bazat pe tehnici criptografice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E6519-4B03-2256-E72B-C514B14E0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7217" y="4005145"/>
            <a:ext cx="6987645" cy="1388534"/>
          </a:xfrm>
        </p:spPr>
        <p:txBody>
          <a:bodyPr/>
          <a:lstStyle/>
          <a:p>
            <a:r>
              <a:rPr lang="ro-RO" noProof="1"/>
              <a:t>Absolvent: Mazilu Paul-Constantin</a:t>
            </a:r>
          </a:p>
          <a:p>
            <a:r>
              <a:rPr lang="ro-RO" noProof="1"/>
              <a:t>Coordonator: Conf. Dr. Darius Bufnea</a:t>
            </a:r>
          </a:p>
          <a:p>
            <a:endParaRPr lang="ro-RO" noProof="1"/>
          </a:p>
        </p:txBody>
      </p:sp>
    </p:spTree>
    <p:extLst>
      <p:ext uri="{BB962C8B-B14F-4D97-AF65-F5344CB8AC3E}">
        <p14:creationId xmlns:p14="http://schemas.microsoft.com/office/powerpoint/2010/main" val="334708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5B232C-08C8-A986-A6F5-C9687156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3375" y="305013"/>
            <a:ext cx="11434526" cy="7623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7C33C-7CED-50FC-DBBF-3FB8FF36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795" y="305013"/>
            <a:ext cx="10018713" cy="734627"/>
          </a:xfrm>
        </p:spPr>
        <p:txBody>
          <a:bodyPr>
            <a:normAutofit/>
          </a:bodyPr>
          <a:lstStyle/>
          <a:p>
            <a:r>
              <a:rPr lang="ro-RO" sz="3600" noProof="1"/>
              <a:t>Direcții viitoare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0047-D8D5-4D97-433A-49009C2D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00" y="1552113"/>
            <a:ext cx="7825324" cy="3753773"/>
          </a:xfrm>
        </p:spPr>
        <p:txBody>
          <a:bodyPr anchor="t">
            <a:normAutofit/>
          </a:bodyPr>
          <a:lstStyle/>
          <a:p>
            <a:r>
              <a:rPr lang="ro-RO" noProof="1"/>
              <a:t>Adăugarea </a:t>
            </a:r>
            <a:r>
              <a:rPr lang="ro-RO" b="1" noProof="1"/>
              <a:t>Zero-Knowledge (ZKP)</a:t>
            </a:r>
            <a:r>
              <a:rPr lang="ro-RO" noProof="1"/>
              <a:t>.</a:t>
            </a:r>
          </a:p>
          <a:p>
            <a:r>
              <a:rPr lang="ro-RO" noProof="1"/>
              <a:t>Integrarea unui </a:t>
            </a:r>
            <a:r>
              <a:rPr lang="ro-RO" b="1" noProof="1"/>
              <a:t>modul de audit extern</a:t>
            </a:r>
            <a:r>
              <a:rPr lang="ro-RO" noProof="1"/>
              <a:t>.</a:t>
            </a:r>
          </a:p>
          <a:p>
            <a:r>
              <a:rPr lang="ro-RO" noProof="1"/>
              <a:t>Trecerea la </a:t>
            </a:r>
            <a:r>
              <a:rPr lang="ro-RO" b="1" noProof="1"/>
              <a:t>HTTPS </a:t>
            </a:r>
            <a:r>
              <a:rPr lang="ro-RO" noProof="1"/>
              <a:t>și autentificare pe mai multe nivele.</a:t>
            </a:r>
          </a:p>
          <a:p>
            <a:r>
              <a:rPr lang="en-US" noProof="1"/>
              <a:t>Vot </a:t>
            </a:r>
            <a:r>
              <a:rPr lang="ro-RO" noProof="1"/>
              <a:t>mobil securizat și</a:t>
            </a:r>
            <a:r>
              <a:rPr lang="ro-RO" b="1" noProof="1"/>
              <a:t> extensii biometrice.</a:t>
            </a:r>
          </a:p>
          <a:p>
            <a:r>
              <a:rPr lang="ro-RO" noProof="1"/>
              <a:t>Posibilă integrare </a:t>
            </a:r>
            <a:r>
              <a:rPr lang="ro-RO" b="1" noProof="1"/>
              <a:t>AI</a:t>
            </a:r>
            <a:r>
              <a:rPr lang="en-US" noProof="1"/>
              <a:t>.</a:t>
            </a:r>
            <a:endParaRPr lang="ro-RO" b="1" noProof="1"/>
          </a:p>
        </p:txBody>
      </p:sp>
    </p:spTree>
    <p:extLst>
      <p:ext uri="{BB962C8B-B14F-4D97-AF65-F5344CB8AC3E}">
        <p14:creationId xmlns:p14="http://schemas.microsoft.com/office/powerpoint/2010/main" val="203767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054D3F-7D97-8A3F-4940-0DD8AED2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86" y="712393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9433C-1189-FC5F-AB94-BD5F422B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49" y="190500"/>
            <a:ext cx="10018713" cy="1013611"/>
          </a:xfrm>
        </p:spPr>
        <p:txBody>
          <a:bodyPr/>
          <a:lstStyle/>
          <a:p>
            <a:r>
              <a:rPr lang="ro-RO" noProof="1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D0D3-96A0-B1AB-AC67-B8113640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630" y="1866899"/>
            <a:ext cx="4780689" cy="3124201"/>
          </a:xfrm>
        </p:spPr>
        <p:txBody>
          <a:bodyPr anchor="t"/>
          <a:lstStyle/>
          <a:p>
            <a:pPr marL="0" indent="0">
              <a:buNone/>
            </a:pPr>
            <a:r>
              <a:rPr lang="ro-RO" b="1" noProof="1"/>
              <a:t>Ce am realizat:</a:t>
            </a:r>
          </a:p>
          <a:p>
            <a:r>
              <a:rPr lang="ro-RO" noProof="1"/>
              <a:t>Vot complet anonim</a:t>
            </a:r>
          </a:p>
          <a:p>
            <a:r>
              <a:rPr lang="ro-RO" noProof="1"/>
              <a:t>Criptare RSA + semnături oarbe</a:t>
            </a:r>
          </a:p>
          <a:p>
            <a:r>
              <a:rPr lang="ro-RO" noProof="1"/>
              <a:t>Separare totală Voter ↔ Vote</a:t>
            </a:r>
          </a:p>
          <a:p>
            <a:r>
              <a:rPr lang="ro-RO" noProof="1"/>
              <a:t>Funcționalități complete</a:t>
            </a:r>
          </a:p>
          <a:p>
            <a:r>
              <a:rPr lang="ro-RO" noProof="1"/>
              <a:t>Arhitectură modulară, scalabilă</a:t>
            </a:r>
          </a:p>
          <a:p>
            <a:endParaRPr lang="ro-RO" b="1" noProof="1"/>
          </a:p>
        </p:txBody>
      </p:sp>
    </p:spTree>
    <p:extLst>
      <p:ext uri="{BB962C8B-B14F-4D97-AF65-F5344CB8AC3E}">
        <p14:creationId xmlns:p14="http://schemas.microsoft.com/office/powerpoint/2010/main" val="429461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B4E9C-7604-E13F-0C90-93221708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0" y="461639"/>
            <a:ext cx="94312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6C1C6-04C4-F2A1-8CDF-FAA1F4F4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ro-RO" noProof="1"/>
              <a:t>ÎNTREBĂRI?</a:t>
            </a:r>
          </a:p>
        </p:txBody>
      </p:sp>
    </p:spTree>
    <p:extLst>
      <p:ext uri="{BB962C8B-B14F-4D97-AF65-F5344CB8AC3E}">
        <p14:creationId xmlns:p14="http://schemas.microsoft.com/office/powerpoint/2010/main" val="238722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DE1F-48E7-D493-A7CD-94DD7D06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856" y="419270"/>
            <a:ext cx="4915793" cy="822663"/>
          </a:xfrm>
        </p:spPr>
        <p:txBody>
          <a:bodyPr>
            <a:normAutofit/>
          </a:bodyPr>
          <a:lstStyle/>
          <a:p>
            <a:r>
              <a:rPr lang="ro-RO" noProof="1"/>
              <a:t>Cuprins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9CE211-D7C2-A1CC-47EF-248675FD4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956942"/>
              </p:ext>
            </p:extLst>
          </p:nvPr>
        </p:nvGraphicFramePr>
        <p:xfrm>
          <a:off x="2276274" y="1604776"/>
          <a:ext cx="6292347" cy="41532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292347">
                  <a:extLst>
                    <a:ext uri="{9D8B030D-6E8A-4147-A177-3AD203B41FA5}">
                      <a16:colId xmlns:a16="http://schemas.microsoft.com/office/drawing/2014/main" val="3472614087"/>
                    </a:ext>
                  </a:extLst>
                </a:gridCol>
              </a:tblGrid>
              <a:tr h="692205">
                <a:tc>
                  <a:txBody>
                    <a:bodyPr/>
                    <a:lstStyle/>
                    <a:p>
                      <a:r>
                        <a:rPr lang="ro-RO" sz="2500" b="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</a:t>
                      </a:r>
                      <a:r>
                        <a:rPr lang="ro-RO" sz="2500" b="0" noProof="1"/>
                        <a:t>Introducere: Motivație &amp; Obiective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465677"/>
                  </a:ext>
                </a:extLst>
              </a:tr>
              <a:tr h="692205">
                <a:tc>
                  <a:txBody>
                    <a:bodyPr/>
                    <a:lstStyle/>
                    <a:p>
                      <a:r>
                        <a:rPr lang="ro-RO" sz="250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</a:t>
                      </a:r>
                      <a:r>
                        <a:rPr lang="ro-RO" sz="2500" noProof="1"/>
                        <a:t>Criptografie: RSA &amp; semnături oarbe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515562"/>
                  </a:ext>
                </a:extLst>
              </a:tr>
              <a:tr h="692205">
                <a:tc>
                  <a:txBody>
                    <a:bodyPr/>
                    <a:lstStyle/>
                    <a:p>
                      <a:r>
                        <a:rPr lang="ro-RO" sz="250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</a:t>
                      </a:r>
                      <a:r>
                        <a:rPr lang="ro-RO" sz="2500" noProof="1"/>
                        <a:t>Arhitectură &amp; Bază de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97378"/>
                  </a:ext>
                </a:extLst>
              </a:tr>
              <a:tr h="692205">
                <a:tc>
                  <a:txBody>
                    <a:bodyPr/>
                    <a:lstStyle/>
                    <a:p>
                      <a:r>
                        <a:rPr lang="ro-RO" sz="250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</a:t>
                      </a:r>
                      <a:r>
                        <a:rPr lang="ro-RO" sz="2500" noProof="1"/>
                        <a:t>Flux vot anonim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31313"/>
                  </a:ext>
                </a:extLst>
              </a:tr>
              <a:tr h="692205">
                <a:tc>
                  <a:txBody>
                    <a:bodyPr/>
                    <a:lstStyle/>
                    <a:p>
                      <a:r>
                        <a:rPr lang="ro-RO" sz="250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</a:t>
                      </a:r>
                      <a:r>
                        <a:rPr lang="ro-RO" sz="2500" noProof="1"/>
                        <a:t>Funcționalități implementate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830394"/>
                  </a:ext>
                </a:extLst>
              </a:tr>
              <a:tr h="692205">
                <a:tc>
                  <a:txBody>
                    <a:bodyPr/>
                    <a:lstStyle/>
                    <a:p>
                      <a:r>
                        <a:rPr lang="ro-RO" sz="2500" noProof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</a:t>
                      </a:r>
                      <a:r>
                        <a:rPr lang="ro-RO" sz="2500" noProof="1"/>
                        <a:t>Concluzii, direcții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01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EEC50D1-4E2A-4F3A-BEE2-DADE6F27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21" y="0"/>
            <a:ext cx="72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8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33EF68-05D7-AB39-6F4B-80B0F9BA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239729"/>
            <a:ext cx="4762500" cy="476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7AA81-CF71-60D8-FF6F-EFFA3FEA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65835"/>
            <a:ext cx="10018713" cy="636972"/>
          </a:xfrm>
        </p:spPr>
        <p:txBody>
          <a:bodyPr>
            <a:normAutofit fontScale="90000"/>
          </a:bodyPr>
          <a:lstStyle/>
          <a:p>
            <a:r>
              <a:rPr lang="ro-RO" noProof="1"/>
              <a:t>Motivație și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0DFB-E77C-E99B-DD2C-BF298F4A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221" y="2181687"/>
            <a:ext cx="6395416" cy="287858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o-RO" b="1" noProof="1"/>
              <a:t>De ce vot electronic anonim?</a:t>
            </a:r>
          </a:p>
          <a:p>
            <a:r>
              <a:rPr lang="ro-RO" noProof="1"/>
              <a:t>Digitalizare → nevoie reală</a:t>
            </a:r>
            <a:r>
              <a:rPr lang="en-US" noProof="1"/>
              <a:t>.</a:t>
            </a:r>
            <a:endParaRPr lang="ro-RO" noProof="1"/>
          </a:p>
          <a:p>
            <a:r>
              <a:rPr lang="ro-RO" noProof="1"/>
              <a:t>Votul online există (Estonia, Elveția)</a:t>
            </a:r>
            <a:r>
              <a:rPr lang="en-US" noProof="1"/>
              <a:t>.</a:t>
            </a:r>
            <a:endParaRPr lang="ro-RO" noProof="1"/>
          </a:p>
          <a:p>
            <a:r>
              <a:rPr lang="ro-RO" noProof="1"/>
              <a:t>Sistemele actuale → nu separă alegător de vot</a:t>
            </a:r>
            <a:r>
              <a:rPr lang="en-US" noProof="1"/>
              <a:t>.</a:t>
            </a:r>
            <a:endParaRPr lang="ro-RO" noProof="1"/>
          </a:p>
          <a:p>
            <a:r>
              <a:rPr lang="ro-RO" noProof="1"/>
              <a:t>Nevoie: anonimat, securitate, verificabilitate</a:t>
            </a:r>
            <a:r>
              <a:rPr lang="en-US" noProof="1"/>
              <a:t>.</a:t>
            </a:r>
            <a:endParaRPr lang="ro-RO" b="1" noProof="1"/>
          </a:p>
        </p:txBody>
      </p:sp>
    </p:spTree>
    <p:extLst>
      <p:ext uri="{BB962C8B-B14F-4D97-AF65-F5344CB8AC3E}">
        <p14:creationId xmlns:p14="http://schemas.microsoft.com/office/powerpoint/2010/main" val="20215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320A7C-7832-E826-42E6-5A3FECF06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99930"/>
            <a:ext cx="7454097" cy="4969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37605-CADB-8443-B6FC-7A56EC07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29827"/>
            <a:ext cx="10018712" cy="636973"/>
          </a:xfrm>
        </p:spPr>
        <p:txBody>
          <a:bodyPr>
            <a:normAutofit fontScale="90000"/>
          </a:bodyPr>
          <a:lstStyle/>
          <a:p>
            <a:r>
              <a:rPr lang="ro-RO" noProof="1"/>
              <a:t>Obiectivele și metodologia cercetării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56EC-A6AA-E0E2-B8FB-161AB3E21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618" y="1262110"/>
            <a:ext cx="10018713" cy="4724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o-RO" b="1" noProof="1"/>
              <a:t>Obiectivele:</a:t>
            </a:r>
          </a:p>
          <a:p>
            <a:r>
              <a:rPr lang="ro-RO" noProof="1"/>
              <a:t>Vot anonim, fără corelare cu identitatea</a:t>
            </a:r>
            <a:r>
              <a:rPr lang="en-US" noProof="1"/>
              <a:t>.</a:t>
            </a:r>
            <a:endParaRPr lang="ro-RO" noProof="1"/>
          </a:p>
          <a:p>
            <a:r>
              <a:rPr lang="ro-RO" noProof="1"/>
              <a:t>Criptare RSA + semnături oarbe</a:t>
            </a:r>
            <a:r>
              <a:rPr lang="en-US" noProof="1"/>
              <a:t>.</a:t>
            </a:r>
            <a:endParaRPr lang="ro-RO" noProof="1"/>
          </a:p>
          <a:p>
            <a:r>
              <a:rPr lang="ro-RO" noProof="1"/>
              <a:t>Arhitectură clară și modulară.</a:t>
            </a:r>
          </a:p>
          <a:p>
            <a:r>
              <a:rPr lang="ro-RO" noProof="1"/>
              <a:t>Funcționalitate completă: alegeri, vot, rezultate.</a:t>
            </a:r>
          </a:p>
          <a:p>
            <a:pPr marL="0" indent="0">
              <a:buNone/>
            </a:pPr>
            <a:r>
              <a:rPr lang="ro-RO" b="1" noProof="1"/>
              <a:t>Metodologie:</a:t>
            </a:r>
          </a:p>
          <a:p>
            <a:r>
              <a:rPr lang="ro-RO" noProof="1"/>
              <a:t>Documentare teoretică.</a:t>
            </a:r>
          </a:p>
          <a:p>
            <a:r>
              <a:rPr lang="ro-RO" noProof="1"/>
              <a:t>Implementare incrementală.</a:t>
            </a:r>
            <a:endParaRPr lang="ro-RO" b="1" noProof="1"/>
          </a:p>
        </p:txBody>
      </p:sp>
    </p:spTree>
    <p:extLst>
      <p:ext uri="{BB962C8B-B14F-4D97-AF65-F5344CB8AC3E}">
        <p14:creationId xmlns:p14="http://schemas.microsoft.com/office/powerpoint/2010/main" val="342067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ACDE-38E2-46D1-B869-5B4913EC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59799"/>
            <a:ext cx="10018713" cy="1189608"/>
          </a:xfrm>
        </p:spPr>
        <p:txBody>
          <a:bodyPr>
            <a:normAutofit/>
          </a:bodyPr>
          <a:lstStyle/>
          <a:p>
            <a:r>
              <a:rPr lang="ro-RO" sz="3600" noProof="1"/>
              <a:t>Principii și riscuri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BF08-E7FF-8E20-9862-AF256D34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315" y="1491449"/>
            <a:ext cx="10018713" cy="46962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o-RO" b="1" noProof="1"/>
              <a:t>Principii cheie în e-voting:</a:t>
            </a:r>
          </a:p>
          <a:p>
            <a:r>
              <a:rPr lang="ro-RO" noProof="1"/>
              <a:t>Anonimatul alegătorului.</a:t>
            </a:r>
          </a:p>
          <a:p>
            <a:r>
              <a:rPr lang="ro-RO" noProof="1"/>
              <a:t>Confidențialitate &amp; integritate.</a:t>
            </a:r>
          </a:p>
          <a:p>
            <a:r>
              <a:rPr lang="ro-RO" noProof="1"/>
              <a:t>Unicitate vot.</a:t>
            </a:r>
          </a:p>
          <a:p>
            <a:r>
              <a:rPr lang="ro-RO" noProof="1"/>
              <a:t>Verificabilitate rezultatelor.</a:t>
            </a:r>
            <a:endParaRPr lang="ro-RO" b="1" noProof="1"/>
          </a:p>
          <a:p>
            <a:pPr marL="0" indent="0">
              <a:buNone/>
            </a:pPr>
            <a:r>
              <a:rPr lang="ro-RO" b="1" noProof="1"/>
              <a:t>Riscuri și provocări:</a:t>
            </a:r>
          </a:p>
          <a:p>
            <a:r>
              <a:rPr lang="ro-RO" noProof="1"/>
              <a:t>Atacuri informatice.</a:t>
            </a:r>
          </a:p>
          <a:p>
            <a:r>
              <a:rPr lang="ro-RO" noProof="1"/>
              <a:t>Pierderea anonimatului.</a:t>
            </a:r>
          </a:p>
          <a:p>
            <a:r>
              <a:rPr lang="ro-RO" noProof="1"/>
              <a:t>Lipsă încredere → absenteism.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7A7E8B-D9B4-EA2A-C073-33A3715E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77" y="3803860"/>
            <a:ext cx="2525917" cy="2525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F02F19-0941-EB1F-CB25-9D9DFE605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14" y="1065459"/>
            <a:ext cx="2907376" cy="29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2E05-4CDE-41E8-9530-39A81261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129"/>
            <a:ext cx="10018713" cy="725750"/>
          </a:xfrm>
        </p:spPr>
        <p:txBody>
          <a:bodyPr>
            <a:normAutofit/>
          </a:bodyPr>
          <a:lstStyle/>
          <a:p>
            <a:r>
              <a:rPr lang="ro-RO" sz="3600" noProof="1"/>
              <a:t>Criptografia aplicată în votul electronic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04B2-541B-9B59-1BFA-D70ADAB88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740" y="1412291"/>
            <a:ext cx="10018713" cy="5255580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ro-RO" b="1" noProof="1"/>
              <a:t>Rolul criptografiei:</a:t>
            </a:r>
          </a:p>
          <a:p>
            <a:r>
              <a:rPr lang="ro-RO" noProof="1"/>
              <a:t>Protejează confidențialitatea votului.</a:t>
            </a:r>
          </a:p>
          <a:p>
            <a:r>
              <a:rPr lang="ro-RO" noProof="1"/>
              <a:t>Permite semnarea anonimă a dreptului de vot.</a:t>
            </a:r>
          </a:p>
          <a:p>
            <a:r>
              <a:rPr lang="ro-RO" noProof="1"/>
              <a:t>Asigură verificabilitate fără a compromite identitatea.</a:t>
            </a:r>
          </a:p>
          <a:p>
            <a:endParaRPr lang="ro-RO" noProof="1"/>
          </a:p>
          <a:p>
            <a:pPr marL="0" indent="0">
              <a:buNone/>
            </a:pPr>
            <a:r>
              <a:rPr lang="ro-RO" b="1" noProof="1"/>
              <a:t>RSA (Rivest–Shamir–Adleman):</a:t>
            </a:r>
          </a:p>
          <a:p>
            <a:r>
              <a:rPr lang="ro-RO" b="1" noProof="1"/>
              <a:t>	</a:t>
            </a:r>
            <a:r>
              <a:rPr lang="ro-RO" noProof="1"/>
              <a:t>Criptografie asimetrică (cheie publică / privată).</a:t>
            </a:r>
          </a:p>
          <a:p>
            <a:r>
              <a:rPr lang="ro-RO" b="1" noProof="1"/>
              <a:t>	</a:t>
            </a:r>
            <a:r>
              <a:rPr lang="ro-RO" noProof="1"/>
              <a:t>Folosit pentru criptarea votului.</a:t>
            </a:r>
          </a:p>
          <a:p>
            <a:pPr marL="0" indent="0">
              <a:buNone/>
            </a:pPr>
            <a:endParaRPr lang="ro-RO" b="1" noProof="1"/>
          </a:p>
          <a:p>
            <a:pPr marL="0" indent="0">
              <a:buNone/>
            </a:pPr>
            <a:r>
              <a:rPr lang="ro-RO" b="1" noProof="1"/>
              <a:t>Semnături oarbe (Blind Signatures):</a:t>
            </a:r>
          </a:p>
          <a:p>
            <a:r>
              <a:rPr lang="ro-RO" b="1" noProof="1"/>
              <a:t>	</a:t>
            </a:r>
            <a:r>
              <a:rPr lang="ro-RO" noProof="1"/>
              <a:t>Alegătorul obține semnătura autorității pe un mesaj “orbit”.</a:t>
            </a:r>
          </a:p>
          <a:p>
            <a:r>
              <a:rPr lang="ro-RO" b="1" noProof="1"/>
              <a:t>	</a:t>
            </a:r>
            <a:r>
              <a:rPr lang="ro-RO" noProof="1"/>
              <a:t>Autoritatea nu știe ce semnează → anonimitate reală.</a:t>
            </a:r>
          </a:p>
          <a:p>
            <a:r>
              <a:rPr lang="ro-RO" b="1" noProof="1"/>
              <a:t>	</a:t>
            </a:r>
            <a:r>
              <a:rPr lang="ro-RO" noProof="1"/>
              <a:t>Bazat pe standardul RFC </a:t>
            </a:r>
            <a:r>
              <a:rPr lang="ro-RO" noProof="1">
                <a:latin typeface="Calibri" panose="020F0502020204030204" pitchFamily="34" charset="0"/>
                <a:cs typeface="Calibri" panose="020F0502020204030204" pitchFamily="34" charset="0"/>
              </a:rPr>
              <a:t>9474.</a:t>
            </a:r>
            <a:endParaRPr lang="ro-RO" b="1" noProof="1"/>
          </a:p>
          <a:p>
            <a:pPr marL="0" indent="0">
              <a:buNone/>
            </a:pPr>
            <a:endParaRPr lang="ro-RO" noProof="1"/>
          </a:p>
          <a:p>
            <a:pPr marL="0" indent="0">
              <a:buNone/>
            </a:pPr>
            <a:endParaRPr lang="ro-RO" b="1" noProof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C37332-AAAF-72A5-2CF0-D8B09B21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631" y="1157627"/>
            <a:ext cx="5089864" cy="50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59C8DB-6292-47F4-1E71-6C7AA296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05" y="188651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EF43A-D7BA-EEC7-4861-927D929A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7428"/>
            <a:ext cx="10018713" cy="707994"/>
          </a:xfrm>
        </p:spPr>
        <p:txBody>
          <a:bodyPr>
            <a:normAutofit/>
          </a:bodyPr>
          <a:lstStyle/>
          <a:p>
            <a:r>
              <a:rPr lang="ro-RO" sz="3600" noProof="1"/>
              <a:t>Arhitectura sistemului de vot anonim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9D49-BAFA-3063-A4F4-78E1C1BD8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17956"/>
            <a:ext cx="10018713" cy="3622088"/>
          </a:xfrm>
        </p:spPr>
        <p:txBody>
          <a:bodyPr anchor="t"/>
          <a:lstStyle/>
          <a:p>
            <a:pPr marL="0" indent="0">
              <a:buNone/>
            </a:pPr>
            <a:r>
              <a:rPr lang="ro-RO" b="1" noProof="1"/>
              <a:t>Arhitectură pe straturi: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Frontend</a:t>
            </a:r>
            <a:r>
              <a:rPr lang="ro-RO" noProof="1"/>
              <a:t> – HTML/CSS/JS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Controller Layer</a:t>
            </a:r>
            <a:r>
              <a:rPr lang="ro-RO" noProof="1"/>
              <a:t> – REST Controllers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Service Layer</a:t>
            </a:r>
            <a:r>
              <a:rPr lang="ro-RO" noProof="1"/>
              <a:t> – logică vot, alegeri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Cryptography Layer</a:t>
            </a:r>
            <a:r>
              <a:rPr lang="ro-RO" noProof="1"/>
              <a:t> – RSA, semnături oarbe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Repository Layer</a:t>
            </a:r>
            <a:r>
              <a:rPr lang="ro-RO" noProof="1"/>
              <a:t> – Spring Data JPA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b="1" noProof="1"/>
              <a:t>Database Layer</a:t>
            </a:r>
            <a:r>
              <a:rPr lang="ro-RO" noProof="1"/>
              <a:t> – PostgreSQL</a:t>
            </a:r>
            <a:endParaRPr lang="ro-RO" b="1" noProof="1"/>
          </a:p>
        </p:txBody>
      </p:sp>
    </p:spTree>
    <p:extLst>
      <p:ext uri="{BB962C8B-B14F-4D97-AF65-F5344CB8AC3E}">
        <p14:creationId xmlns:p14="http://schemas.microsoft.com/office/powerpoint/2010/main" val="427984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F161-A454-4A3A-DF3F-C608ED29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9673"/>
            <a:ext cx="10018713" cy="645850"/>
          </a:xfrm>
        </p:spPr>
        <p:txBody>
          <a:bodyPr>
            <a:normAutofit/>
          </a:bodyPr>
          <a:lstStyle/>
          <a:p>
            <a:r>
              <a:rPr lang="ro-RO" sz="3600" noProof="1"/>
              <a:t>Modelul bazei de date și garanția anonimatului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3C5F41-410D-4B5B-0365-1327B5A7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80" y="980907"/>
            <a:ext cx="6756693" cy="5780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A656E-C0A6-AB5C-D743-930825A5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48" y="3515557"/>
            <a:ext cx="3178206" cy="31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7A92-B7A9-9C26-8176-A7C1EBCC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283" y="224161"/>
            <a:ext cx="5100484" cy="690238"/>
          </a:xfrm>
        </p:spPr>
        <p:txBody>
          <a:bodyPr>
            <a:normAutofit/>
          </a:bodyPr>
          <a:lstStyle/>
          <a:p>
            <a:r>
              <a:rPr lang="ro-RO" sz="3600" noProof="1"/>
              <a:t>Fluxul votului anonim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A28C0-0BA1-A2CB-B2F8-AEE4A04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481" y="1271726"/>
            <a:ext cx="5274958" cy="53621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o-RO" b="1" noProof="1"/>
              <a:t>Pașii esențiali ai votului anonim:</a:t>
            </a:r>
          </a:p>
          <a:p>
            <a:r>
              <a:rPr lang="ro-RO" noProof="1"/>
              <a:t>Login utilizator</a:t>
            </a:r>
          </a:p>
          <a:p>
            <a:r>
              <a:rPr lang="ro-RO" noProof="1"/>
              <a:t>Solicitare token anonim (blinded)</a:t>
            </a:r>
          </a:p>
          <a:p>
            <a:r>
              <a:rPr lang="ro-RO" noProof="1"/>
              <a:t>Semnare token de către autoritate</a:t>
            </a:r>
          </a:p>
          <a:p>
            <a:r>
              <a:rPr lang="ro-RO" noProof="1"/>
              <a:t>Selectare candidați</a:t>
            </a:r>
          </a:p>
          <a:p>
            <a:r>
              <a:rPr lang="ro-RO" noProof="1"/>
              <a:t>Criptare vot (RSA public key)</a:t>
            </a:r>
          </a:p>
          <a:p>
            <a:r>
              <a:rPr lang="ro-RO" noProof="1"/>
              <a:t>Validare token</a:t>
            </a:r>
          </a:p>
          <a:p>
            <a:r>
              <a:rPr lang="ro-RO" noProof="1"/>
              <a:t>Salvare vot criptat + marcare token</a:t>
            </a:r>
          </a:p>
          <a:p>
            <a:r>
              <a:rPr lang="ro-RO" noProof="1"/>
              <a:t>Decriptare voturi la final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C8255B-2C23-6555-DE47-2F338EE8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52" y="0"/>
            <a:ext cx="362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378</TotalTime>
  <Words>417</Words>
  <Application>Microsoft Office PowerPoint</Application>
  <PresentationFormat>Widescreen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Parallax</vt:lpstr>
      <vt:lpstr>Sistem de vot electronic anonim bazat pe tehnici criptografice</vt:lpstr>
      <vt:lpstr>Cuprins</vt:lpstr>
      <vt:lpstr>Motivație și context</vt:lpstr>
      <vt:lpstr>Obiectivele și metodologia cercetării</vt:lpstr>
      <vt:lpstr>Principii și riscuri</vt:lpstr>
      <vt:lpstr>Criptografia aplicată în votul electronic</vt:lpstr>
      <vt:lpstr>Arhitectura sistemului de vot anonim</vt:lpstr>
      <vt:lpstr>Modelul bazei de date și garanția anonimatului</vt:lpstr>
      <vt:lpstr>Fluxul votului anonim</vt:lpstr>
      <vt:lpstr>Direcții viitoare</vt:lpstr>
      <vt:lpstr>Concluzii</vt:lpstr>
      <vt:lpstr>ÎNTREBĂRI?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Mazilu Paul</dc:creator>
  <cp:lastModifiedBy>Mazilu Paul</cp:lastModifiedBy>
  <cp:revision>8</cp:revision>
  <dcterms:created xsi:type="dcterms:W3CDTF">2025-07-01T15:58:53Z</dcterms:created>
  <dcterms:modified xsi:type="dcterms:W3CDTF">2025-07-01T22:44:06Z</dcterms:modified>
</cp:coreProperties>
</file>